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87" r:id="rId2"/>
    <p:sldId id="256" r:id="rId3"/>
    <p:sldId id="272" r:id="rId4"/>
    <p:sldId id="269" r:id="rId5"/>
    <p:sldId id="268" r:id="rId6"/>
    <p:sldId id="280" r:id="rId7"/>
    <p:sldId id="261" r:id="rId8"/>
    <p:sldId id="270" r:id="rId9"/>
    <p:sldId id="285" r:id="rId10"/>
    <p:sldId id="286" r:id="rId11"/>
    <p:sldId id="262" r:id="rId12"/>
    <p:sldId id="283" r:id="rId13"/>
    <p:sldId id="284" r:id="rId14"/>
    <p:sldId id="273" r:id="rId15"/>
    <p:sldId id="263" r:id="rId16"/>
    <p:sldId id="277" r:id="rId17"/>
    <p:sldId id="264" r:id="rId18"/>
    <p:sldId id="274" r:id="rId19"/>
    <p:sldId id="282" r:id="rId20"/>
    <p:sldId id="289" r:id="rId21"/>
    <p:sldId id="278" r:id="rId22"/>
    <p:sldId id="279" r:id="rId23"/>
    <p:sldId id="265" r:id="rId24"/>
    <p:sldId id="276" r:id="rId25"/>
    <p:sldId id="266" r:id="rId26"/>
    <p:sldId id="275" r:id="rId27"/>
    <p:sldId id="267" r:id="rId28"/>
    <p:sldId id="271" r:id="rId29"/>
    <p:sldId id="281" r:id="rId30"/>
    <p:sldId id="259" r:id="rId31"/>
    <p:sldId id="258" r:id="rId32"/>
    <p:sldId id="25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6"/>
    <p:restoredTop sz="94580"/>
  </p:normalViewPr>
  <p:slideViewPr>
    <p:cSldViewPr snapToGrid="0" snapToObjects="1">
      <p:cViewPr varScale="1">
        <p:scale>
          <a:sx n="121" d="100"/>
          <a:sy n="121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3B110-A06E-5142-8390-073483782618}" type="datetimeFigureOut">
              <a:rPr lang="en-US" smtClean="0"/>
              <a:t>10/1/16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D3E37-3BBE-B949-B42F-3EC96C19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0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Can’t emphasise enough how much they make it happen.</a:t>
            </a:r>
          </a:p>
          <a:p>
            <a:endParaRPr lang="en-GB" baseline="0" dirty="0"/>
          </a:p>
          <a:p>
            <a:r>
              <a:rPr lang="en-GB" baseline="0" dirty="0"/>
              <a:t>Platinum Sponsors:</a:t>
            </a:r>
          </a:p>
          <a:p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University of Leeds – Venue &amp; support.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DevExpress – Teas &amp; Coffees.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Black Marble – organisation, design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Sage – speaker shirts &amp; general platinum sponsor.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Sonoco Trident – general platinum sponsor.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NDC – general platinum - visit their stand!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Equal Experts – pre-DDD North dinner (speakers, helpers </a:t>
            </a:r>
            <a:r>
              <a:rPr lang="en-GB" baseline="0"/>
              <a:t>&amp; friends)</a:t>
            </a:r>
            <a:endParaRPr lang="en-GB" baseline="0" dirty="0"/>
          </a:p>
          <a:p>
            <a:endParaRPr lang="en-GB" baseline="0" dirty="0"/>
          </a:p>
          <a:p>
            <a:r>
              <a:rPr lang="en-GB" dirty="0"/>
              <a:t>Silver Sponsors</a:t>
            </a:r>
          </a:p>
          <a:p>
            <a:r>
              <a:rPr lang="en-GB" dirty="0"/>
              <a:t>X-lab</a:t>
            </a:r>
          </a:p>
          <a:p>
            <a:r>
              <a:rPr lang="en-GB" dirty="0" err="1"/>
              <a:t>Github</a:t>
            </a:r>
            <a:endParaRPr lang="en-GB" dirty="0"/>
          </a:p>
          <a:p>
            <a:endParaRPr lang="en-GB" dirty="0"/>
          </a:p>
          <a:p>
            <a:r>
              <a:rPr lang="en-GB" dirty="0"/>
              <a:t>Bronze Sponsors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JetBrains – licenses!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O’Reilly – vouchers!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Huddle – agendas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 Press – books &amp; vouchers!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BB960-8AB5-4E1B-B65E-15E098ED59C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121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D3E37-3BBE-B949-B42F-3EC96C1906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0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Can’t emphasise enough how much they make it happen.</a:t>
            </a:r>
          </a:p>
          <a:p>
            <a:endParaRPr lang="en-GB" baseline="0" dirty="0"/>
          </a:p>
          <a:p>
            <a:r>
              <a:rPr lang="en-GB" baseline="0" dirty="0"/>
              <a:t>Platinum Sponsors:</a:t>
            </a:r>
          </a:p>
          <a:p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University of Leeds – Venue &amp; support.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DevExpress – Teas &amp; Coffees.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Black Marble – organisation, design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Sage – speaker shirts &amp; general platinum sponsor.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Sonoco Trident – general platinum sponsor.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NDC – general platinum - visit their stand!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Equal Experts – pre-DDD North dinner (speakers, helpers </a:t>
            </a:r>
            <a:r>
              <a:rPr lang="en-GB" baseline="0"/>
              <a:t>&amp; friends)</a:t>
            </a:r>
            <a:endParaRPr lang="en-GB" baseline="0" dirty="0"/>
          </a:p>
          <a:p>
            <a:endParaRPr lang="en-GB" baseline="0" dirty="0"/>
          </a:p>
          <a:p>
            <a:r>
              <a:rPr lang="en-GB" dirty="0"/>
              <a:t>Silver Sponsors</a:t>
            </a:r>
          </a:p>
          <a:p>
            <a:r>
              <a:rPr lang="en-GB" dirty="0"/>
              <a:t>X-lab</a:t>
            </a:r>
          </a:p>
          <a:p>
            <a:r>
              <a:rPr lang="en-GB" dirty="0" err="1"/>
              <a:t>Github</a:t>
            </a:r>
            <a:endParaRPr lang="en-GB" dirty="0"/>
          </a:p>
          <a:p>
            <a:endParaRPr lang="en-GB" dirty="0"/>
          </a:p>
          <a:p>
            <a:r>
              <a:rPr lang="en-GB" dirty="0"/>
              <a:t>Bronze Sponsors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JetBrains – licenses!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O’Reilly – vouchers!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Huddle – agendas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 Press – books &amp; vouchers!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BB960-8AB5-4E1B-B65E-15E098ED59C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emclion/browser-perf" TargetMode="External"/><Relationship Id="rId4" Type="http://schemas.openxmlformats.org/officeDocument/2006/relationships/hyperlink" Target="https://github.com/axemclion/perfjankie" TargetMode="External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chrome.com/devtool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erfDotNet/BenchmarkDotNet/" TargetMode="External"/><Relationship Id="rId3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Sponsors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77" y="1902563"/>
            <a:ext cx="5173714" cy="1724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8"/>
          <a:stretch/>
        </p:blipFill>
        <p:spPr>
          <a:xfrm>
            <a:off x="435736" y="4679180"/>
            <a:ext cx="2381250" cy="18976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7" b="31118"/>
          <a:stretch/>
        </p:blipFill>
        <p:spPr>
          <a:xfrm>
            <a:off x="5548170" y="5499538"/>
            <a:ext cx="2695575" cy="9052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97" y="5545923"/>
            <a:ext cx="2494147" cy="699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61" y="1349611"/>
            <a:ext cx="4443227" cy="97694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43274" y="5029200"/>
            <a:ext cx="104179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1" b="6955"/>
          <a:stretch/>
        </p:blipFill>
        <p:spPr>
          <a:xfrm>
            <a:off x="10222361" y="421999"/>
            <a:ext cx="1494724" cy="12768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4" y="3343357"/>
            <a:ext cx="2438405" cy="1755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4" y="1579056"/>
            <a:ext cx="3655160" cy="1558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27" y="3608730"/>
            <a:ext cx="3484227" cy="1428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45" y="5703639"/>
            <a:ext cx="3585103" cy="4970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480" y="2291293"/>
            <a:ext cx="3526292" cy="17631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97" y="3995808"/>
            <a:ext cx="4413875" cy="7413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31092" r="9605" b="30416"/>
          <a:stretch/>
        </p:blipFill>
        <p:spPr>
          <a:xfrm>
            <a:off x="6020559" y="184328"/>
            <a:ext cx="3965135" cy="131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2: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pPr lvl="1"/>
            <a:r>
              <a:rPr lang="en-US" sz="2400" dirty="0" smtClean="0"/>
              <a:t>Instrument </a:t>
            </a:r>
            <a:r>
              <a:rPr lang="en-US" sz="2400" b="1" i="1" u="sng" dirty="0" smtClean="0"/>
              <a:t>EVERYTHING</a:t>
            </a:r>
          </a:p>
          <a:p>
            <a:pPr lvl="1"/>
            <a:endParaRPr lang="en-US" sz="2400" dirty="0" smtClean="0"/>
          </a:p>
          <a:p>
            <a:pPr lvl="2"/>
            <a:r>
              <a:rPr lang="en-US" sz="2400" dirty="0" err="1" smtClean="0"/>
              <a:t>Metrics.Net</a:t>
            </a:r>
            <a:endParaRPr lang="en-US" sz="2400" dirty="0" smtClean="0"/>
          </a:p>
          <a:p>
            <a:pPr lvl="2"/>
            <a:r>
              <a:rPr lang="en-US" sz="2400" dirty="0" smtClean="0"/>
              <a:t>Performance Counters</a:t>
            </a:r>
          </a:p>
          <a:p>
            <a:pPr lvl="2"/>
            <a:r>
              <a:rPr lang="en-US" sz="2400" dirty="0" smtClean="0"/>
              <a:t>Frequency as well as Duration</a:t>
            </a:r>
          </a:p>
          <a:p>
            <a:pPr lvl="2"/>
            <a:endParaRPr lang="en-US" sz="2400" dirty="0" smtClean="0"/>
          </a:p>
          <a:p>
            <a:pPr lvl="1"/>
            <a:r>
              <a:rPr lang="en-US" sz="2400" dirty="0" smtClean="0"/>
              <a:t>Build Dashboards to surface metrics</a:t>
            </a:r>
          </a:p>
          <a:p>
            <a:pPr lvl="2"/>
            <a:r>
              <a:rPr lang="en-US" sz="2400" dirty="0" err="1" smtClean="0"/>
              <a:t>Splunk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55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3: …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313" y="424123"/>
            <a:ext cx="6986913" cy="5444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45111" y="2023962"/>
            <a:ext cx="50774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 smtClean="0"/>
              <a:t>Benchmark</a:t>
            </a:r>
            <a:endParaRPr lang="en-US" sz="4800" dirty="0"/>
          </a:p>
          <a:p>
            <a:pPr algn="l"/>
            <a:r>
              <a:rPr lang="en-US" sz="4800" dirty="0" smtClean="0"/>
              <a:t>Performance</a:t>
            </a:r>
          </a:p>
          <a:p>
            <a:pPr algn="l"/>
            <a:endParaRPr lang="en-US" sz="4800" dirty="0"/>
          </a:p>
          <a:p>
            <a:pPr algn="l"/>
            <a:r>
              <a:rPr lang="en-US" sz="2400" dirty="0" smtClean="0"/>
              <a:t>Eh? What?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Performance of what exactly?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466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3: Benchmark Performance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endParaRPr lang="en-GB" sz="2800" dirty="0"/>
          </a:p>
          <a:p>
            <a:r>
              <a:rPr lang="en-GB" sz="2800" dirty="0" smtClean="0"/>
              <a:t>What are your</a:t>
            </a:r>
          </a:p>
          <a:p>
            <a:r>
              <a:rPr lang="en-GB" sz="2800" dirty="0" smtClean="0"/>
              <a:t>Load-times ?</a:t>
            </a:r>
          </a:p>
          <a:p>
            <a:endParaRPr lang="en-GB" sz="2800" dirty="0"/>
          </a:p>
          <a:p>
            <a:pPr lvl="1"/>
            <a:r>
              <a:rPr lang="en-GB" sz="2000" dirty="0" smtClean="0">
                <a:hlinkClick r:id="rId2"/>
              </a:rPr>
              <a:t>Chrome DevTools</a:t>
            </a:r>
            <a:endParaRPr lang="en-GB" sz="2000" dirty="0" smtClean="0">
              <a:hlinkClick r:id="rId3"/>
            </a:endParaRPr>
          </a:p>
          <a:p>
            <a:pPr lvl="1"/>
            <a:r>
              <a:rPr lang="en-GB" sz="2000" dirty="0" smtClean="0">
                <a:hlinkClick r:id="rId3"/>
              </a:rPr>
              <a:t>BrowserPerf</a:t>
            </a:r>
            <a:endParaRPr lang="en-GB" sz="2000" dirty="0" smtClean="0"/>
          </a:p>
          <a:p>
            <a:pPr lvl="1"/>
            <a:r>
              <a:rPr lang="en-GB" sz="2000" dirty="0" smtClean="0">
                <a:hlinkClick r:id="rId4"/>
              </a:rPr>
              <a:t>PerfJankie</a:t>
            </a:r>
            <a:endParaRPr lang="en-GB" sz="2000" dirty="0" smtClean="0"/>
          </a:p>
          <a:p>
            <a:pPr lvl="1"/>
            <a:endParaRPr lang="en-GB" sz="2000" dirty="0"/>
          </a:p>
          <a:p>
            <a:pPr lvl="1"/>
            <a:r>
              <a:rPr lang="en-GB" sz="2000" dirty="0" smtClean="0"/>
              <a:t>Part of your test suite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807" y="1886438"/>
            <a:ext cx="8032879" cy="4091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86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3: Benchmark Performance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endParaRPr lang="en-GB" sz="2800" dirty="0"/>
          </a:p>
          <a:p>
            <a:r>
              <a:rPr lang="en-GB" sz="2800" dirty="0" smtClean="0"/>
              <a:t>What are your</a:t>
            </a:r>
          </a:p>
          <a:p>
            <a:r>
              <a:rPr lang="en-GB" sz="2800" dirty="0"/>
              <a:t>r</a:t>
            </a:r>
            <a:r>
              <a:rPr lang="en-GB" sz="2800" dirty="0" smtClean="0"/>
              <a:t>un-times?</a:t>
            </a:r>
          </a:p>
          <a:p>
            <a:endParaRPr lang="en-GB" sz="2800" dirty="0" smtClean="0"/>
          </a:p>
          <a:p>
            <a:pPr lvl="1"/>
            <a:r>
              <a:rPr lang="en-GB" sz="2600" dirty="0" smtClean="0">
                <a:hlinkClick r:id="rId2"/>
              </a:rPr>
              <a:t>BenchmarkDotNet</a:t>
            </a:r>
            <a:endParaRPr lang="en-GB" sz="2600" dirty="0" smtClean="0"/>
          </a:p>
          <a:p>
            <a:pPr lvl="1"/>
            <a:endParaRPr lang="en-GB" sz="2600" dirty="0"/>
          </a:p>
          <a:p>
            <a:r>
              <a:rPr lang="en-GB" sz="2800" dirty="0" smtClean="0"/>
              <a:t>Part of your unit </a:t>
            </a:r>
            <a:br>
              <a:rPr lang="en-GB" sz="2800" dirty="0" smtClean="0"/>
            </a:br>
            <a:r>
              <a:rPr lang="en-GB" sz="2800" dirty="0" smtClean="0"/>
              <a:t>tests</a:t>
            </a:r>
            <a:endParaRPr lang="en-US" sz="28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4308953" y="1845734"/>
            <a:ext cx="7628351" cy="4266967"/>
            <a:chOff x="4308953" y="1845734"/>
            <a:chExt cx="7628351" cy="4266967"/>
          </a:xfrm>
        </p:grpSpPr>
        <p:sp>
          <p:nvSpPr>
            <p:cNvPr id="7" name="Rectangle 6"/>
            <p:cNvSpPr/>
            <p:nvPr/>
          </p:nvSpPr>
          <p:spPr>
            <a:xfrm>
              <a:off x="4308953" y="1845734"/>
              <a:ext cx="7628351" cy="426696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217" y="2115100"/>
              <a:ext cx="7620000" cy="27305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730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3: Benchmark Performance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endParaRPr lang="en-US" sz="2800" dirty="0" smtClean="0"/>
          </a:p>
          <a:p>
            <a:pPr lvl="1"/>
            <a:r>
              <a:rPr lang="en-US" sz="2800" dirty="0" smtClean="0"/>
              <a:t>Depends on instrumentation - usually</a:t>
            </a:r>
            <a:endParaRPr lang="en-US" sz="2800" b="1" i="1" u="sng" dirty="0" smtClean="0"/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Performance baseline</a:t>
            </a:r>
          </a:p>
          <a:p>
            <a:pPr lvl="2"/>
            <a:r>
              <a:rPr lang="en-US" sz="2800" dirty="0" smtClean="0"/>
              <a:t>Against representative data sets</a:t>
            </a:r>
          </a:p>
          <a:p>
            <a:pPr lvl="2"/>
            <a:r>
              <a:rPr lang="en-US" sz="2800" dirty="0" smtClean="0"/>
              <a:t>Compare </a:t>
            </a:r>
            <a:r>
              <a:rPr lang="en-US" sz="2800" b="1" i="1" u="sng" dirty="0" smtClean="0"/>
              <a:t>before</a:t>
            </a:r>
            <a:r>
              <a:rPr lang="en-US" sz="2800" dirty="0" smtClean="0"/>
              <a:t> and </a:t>
            </a:r>
            <a:r>
              <a:rPr lang="en-US" sz="2800" b="1" i="1" u="sng" dirty="0" smtClean="0"/>
              <a:t>after</a:t>
            </a:r>
            <a:r>
              <a:rPr lang="en-US" sz="2800" dirty="0" smtClean="0"/>
              <a:t> changes</a:t>
            </a:r>
            <a:endParaRPr lang="en-US" sz="2400" dirty="0" smtClean="0"/>
          </a:p>
          <a:p>
            <a:pPr lvl="1"/>
            <a:endParaRPr lang="en-US" sz="2800" dirty="0"/>
          </a:p>
          <a:p>
            <a:pPr lvl="1"/>
            <a:r>
              <a:rPr lang="en-US" sz="2800" dirty="0" smtClean="0"/>
              <a:t>Tools: </a:t>
            </a:r>
            <a:r>
              <a:rPr lang="en-US" sz="2800" dirty="0" err="1" smtClean="0"/>
              <a:t>Benchmark.Net</a:t>
            </a:r>
            <a:r>
              <a:rPr lang="en-US" sz="2800" dirty="0" smtClean="0"/>
              <a:t>, Application Insights, SQL Profiler, </a:t>
            </a:r>
            <a:r>
              <a:rPr lang="en-US" sz="2800" dirty="0" err="1" smtClean="0"/>
              <a:t>PerfJankie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712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4: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3987"/>
          <a:stretch/>
        </p:blipFill>
        <p:spPr>
          <a:xfrm>
            <a:off x="5235277" y="286603"/>
            <a:ext cx="6696000" cy="5838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045111" y="2023962"/>
            <a:ext cx="5077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 smtClean="0"/>
              <a:t>Track your</a:t>
            </a:r>
          </a:p>
          <a:p>
            <a:pPr algn="l"/>
            <a:r>
              <a:rPr lang="en-US" sz="4800" dirty="0" smtClean="0"/>
              <a:t>Technical </a:t>
            </a:r>
          </a:p>
          <a:p>
            <a:pPr algn="l"/>
            <a:r>
              <a:rPr lang="en-US" sz="4800" dirty="0" smtClean="0"/>
              <a:t>Debt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4258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4: </a:t>
            </a:r>
            <a:r>
              <a:rPr lang="en-US" dirty="0" smtClean="0"/>
              <a:t>Track your </a:t>
            </a:r>
            <a:r>
              <a:rPr lang="en-US" dirty="0"/>
              <a:t>Technical Debt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457" y="1938238"/>
            <a:ext cx="6691940" cy="4205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pPr lvl="1"/>
            <a:r>
              <a:rPr lang="en-US" sz="2400" dirty="0" err="1" smtClean="0"/>
              <a:t>SonarLint</a:t>
            </a:r>
            <a:r>
              <a:rPr lang="en-US" sz="2400" dirty="0" smtClean="0"/>
              <a:t> / </a:t>
            </a:r>
            <a:r>
              <a:rPr lang="en-US" sz="2400" dirty="0" err="1" smtClean="0"/>
              <a:t>SonarQube</a:t>
            </a:r>
            <a:endParaRPr lang="en-US" sz="2400" b="1" i="1" u="sng" dirty="0" smtClean="0"/>
          </a:p>
          <a:p>
            <a:pPr lvl="1"/>
            <a:endParaRPr lang="en-US" sz="2400" dirty="0" smtClean="0"/>
          </a:p>
          <a:p>
            <a:pPr lvl="2"/>
            <a:r>
              <a:rPr lang="en-US" sz="2400" dirty="0" smtClean="0"/>
              <a:t>Analyses source code</a:t>
            </a:r>
          </a:p>
          <a:p>
            <a:pPr lvl="2"/>
            <a:r>
              <a:rPr lang="en-US" sz="2400" dirty="0" smtClean="0"/>
              <a:t>Records Results</a:t>
            </a:r>
          </a:p>
          <a:p>
            <a:pPr lvl="2"/>
            <a:r>
              <a:rPr lang="en-US" sz="2400" dirty="0" smtClean="0"/>
              <a:t>Tracks changes</a:t>
            </a:r>
          </a:p>
          <a:p>
            <a:pPr lvl="2"/>
            <a:endParaRPr lang="en-US" sz="2400" dirty="0" smtClean="0"/>
          </a:p>
          <a:p>
            <a:pPr lvl="1"/>
            <a:r>
              <a:rPr lang="en-US" sz="2400" dirty="0" smtClean="0"/>
              <a:t>It’s a code quality </a:t>
            </a:r>
            <a:br>
              <a:rPr lang="en-US" sz="2400" dirty="0" smtClean="0"/>
            </a:br>
            <a:r>
              <a:rPr lang="en-US" sz="2400" dirty="0" smtClean="0"/>
              <a:t>dashboard!</a:t>
            </a:r>
          </a:p>
        </p:txBody>
      </p:sp>
    </p:spTree>
    <p:extLst>
      <p:ext uri="{BB962C8B-B14F-4D97-AF65-F5344CB8AC3E}">
        <p14:creationId xmlns:p14="http://schemas.microsoft.com/office/powerpoint/2010/main" val="227553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5: …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66" y="286603"/>
            <a:ext cx="6890570" cy="5807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45111" y="2023962"/>
            <a:ext cx="5077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/>
              <a:t>Production</a:t>
            </a:r>
          </a:p>
          <a:p>
            <a:pPr algn="l"/>
            <a:r>
              <a:rPr lang="en-US" sz="4800" dirty="0"/>
              <a:t>Readiness</a:t>
            </a:r>
          </a:p>
        </p:txBody>
      </p:sp>
    </p:spTree>
    <p:extLst>
      <p:ext uri="{BB962C8B-B14F-4D97-AF65-F5344CB8AC3E}">
        <p14:creationId xmlns:p14="http://schemas.microsoft.com/office/powerpoint/2010/main" val="17339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5: Production Readiness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400" b="1" dirty="0"/>
          </a:p>
          <a:p>
            <a:r>
              <a:rPr lang="en-US" sz="3200" b="1" dirty="0" smtClean="0"/>
              <a:t>Are you Production Ready?</a:t>
            </a:r>
            <a:endParaRPr lang="en-GB" sz="3200" b="1" dirty="0" smtClean="0"/>
          </a:p>
          <a:p>
            <a:endParaRPr lang="en-GB" sz="3200" b="1" dirty="0"/>
          </a:p>
          <a:p>
            <a:r>
              <a:rPr lang="en-GB" sz="3200" dirty="0" smtClean="0"/>
              <a:t>Is your software</a:t>
            </a:r>
            <a:r>
              <a:rPr lang="mr-IN" sz="3200" dirty="0" smtClean="0"/>
              <a:t>…</a:t>
            </a:r>
            <a:endParaRPr lang="en-GB" sz="3200" dirty="0" smtClean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05" y="1845734"/>
            <a:ext cx="4992875" cy="44357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759865">
            <a:off x="1297546" y="4085216"/>
            <a:ext cx="316189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Don’t forget </a:t>
            </a:r>
          </a:p>
          <a:p>
            <a:pPr algn="ctr"/>
            <a:r>
              <a:rPr lang="en-US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all your lovely</a:t>
            </a:r>
          </a:p>
          <a:p>
            <a:pPr algn="ctr"/>
            <a:r>
              <a:rPr lang="en-US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NFRs!</a:t>
            </a:r>
            <a:endParaRPr lang="en-US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825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6: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071" y="286602"/>
            <a:ext cx="5828253" cy="5828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111" y="2023962"/>
            <a:ext cx="5077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 smtClean="0"/>
              <a:t>Step </a:t>
            </a:r>
            <a:r>
              <a:rPr lang="en-US" sz="4800" b="1" i="1" u="sng" dirty="0" smtClean="0"/>
              <a:t>away</a:t>
            </a:r>
            <a:r>
              <a:rPr lang="en-US" sz="4800" dirty="0" smtClean="0"/>
              <a:t> from</a:t>
            </a:r>
          </a:p>
          <a:p>
            <a:pPr algn="l"/>
            <a:r>
              <a:rPr lang="en-US" sz="4800" dirty="0" smtClean="0"/>
              <a:t>the Shiny thing</a:t>
            </a:r>
            <a:r>
              <a:rPr lang="mr-IN" sz="4800" dirty="0" smtClean="0"/>
              <a:t>…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63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 </a:t>
            </a:r>
            <a:r>
              <a:rPr lang="en-US" b="1" i="1" dirty="0"/>
              <a:t>more</a:t>
            </a:r>
            <a:r>
              <a:rPr lang="en-US" dirty="0"/>
              <a:t>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need to do to succeed as a Tech lead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1" y="5464214"/>
            <a:ext cx="3060700" cy="71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6939" y="369207"/>
            <a:ext cx="30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Joel Hammond-Turner</a:t>
            </a:r>
          </a:p>
          <a:p>
            <a:r>
              <a:rPr lang="en-US" b="1" dirty="0"/>
              <a:t>@</a:t>
            </a:r>
            <a:r>
              <a:rPr lang="en-US" b="1" dirty="0" err="1"/>
              <a:t>Rammesses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9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144461" cy="1450757"/>
          </a:xfrm>
        </p:spPr>
        <p:txBody>
          <a:bodyPr/>
          <a:lstStyle/>
          <a:p>
            <a:r>
              <a:rPr lang="en-US" dirty="0"/>
              <a:t>Thing </a:t>
            </a:r>
            <a:r>
              <a:rPr lang="en-US" dirty="0" smtClean="0"/>
              <a:t>6: Step </a:t>
            </a:r>
            <a:r>
              <a:rPr lang="en-US" b="1" i="1" u="sng" dirty="0" smtClean="0"/>
              <a:t>away</a:t>
            </a:r>
            <a:r>
              <a:rPr lang="en-US" dirty="0" smtClean="0"/>
              <a:t> from </a:t>
            </a:r>
            <a:r>
              <a:rPr lang="en-US" smtClean="0"/>
              <a:t>the Shiny </a:t>
            </a:r>
            <a:r>
              <a:rPr lang="en-US" dirty="0" smtClean="0"/>
              <a:t>thing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endParaRPr lang="en-US" sz="2800" dirty="0" smtClean="0"/>
          </a:p>
          <a:p>
            <a:pPr lvl="1"/>
            <a:r>
              <a:rPr lang="en-US" sz="2800" dirty="0" smtClean="0"/>
              <a:t>Restrain the urge to use the newest shiny stuff</a:t>
            </a:r>
          </a:p>
          <a:p>
            <a:pPr lvl="2"/>
            <a:r>
              <a:rPr lang="en-US" sz="2400" dirty="0" smtClean="0"/>
              <a:t>New tools mean new problems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DO prototype or evaluate</a:t>
            </a:r>
            <a:endParaRPr lang="en-US" sz="2400" dirty="0" smtClean="0"/>
          </a:p>
          <a:p>
            <a:pPr lvl="1"/>
            <a:endParaRPr lang="en-US" sz="2800" dirty="0"/>
          </a:p>
          <a:p>
            <a:pPr lvl="1"/>
            <a:r>
              <a:rPr lang="en-US" sz="2800" dirty="0" smtClean="0"/>
              <a:t>But also be PRAGMATIC</a:t>
            </a:r>
          </a:p>
        </p:txBody>
      </p:sp>
    </p:spTree>
    <p:extLst>
      <p:ext uri="{BB962C8B-B14F-4D97-AF65-F5344CB8AC3E}">
        <p14:creationId xmlns:p14="http://schemas.microsoft.com/office/powerpoint/2010/main" val="167500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7: Security, Security, Security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84" y="1876187"/>
            <a:ext cx="7239588" cy="4350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707" y="2305673"/>
            <a:ext cx="3766434" cy="3491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49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7: Security, Security,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sz="2400" dirty="0" smtClean="0"/>
              <a:t>Build a security culture</a:t>
            </a:r>
          </a:p>
          <a:p>
            <a:pPr lvl="1"/>
            <a:r>
              <a:rPr lang="en-US" sz="2400" dirty="0" smtClean="0"/>
              <a:t>Be objective</a:t>
            </a:r>
          </a:p>
          <a:p>
            <a:pPr lvl="2"/>
            <a:r>
              <a:rPr lang="en-US" sz="2400" dirty="0" smtClean="0"/>
              <a:t>What are the attack vectors?</a:t>
            </a:r>
          </a:p>
          <a:p>
            <a:pPr lvl="2"/>
            <a:r>
              <a:rPr lang="en-US" sz="2400" dirty="0" smtClean="0"/>
              <a:t>Where’s your data?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DON’T</a:t>
            </a:r>
            <a:r>
              <a:rPr lang="en-US" sz="2400" dirty="0" smtClean="0"/>
              <a:t> write it yourself</a:t>
            </a:r>
          </a:p>
          <a:p>
            <a:pPr lvl="2"/>
            <a:r>
              <a:rPr lang="en-US" sz="2400" dirty="0" smtClean="0"/>
              <a:t>Crypto</a:t>
            </a:r>
          </a:p>
          <a:p>
            <a:pPr lvl="2"/>
            <a:r>
              <a:rPr lang="en-US" sz="2400" dirty="0" err="1" smtClean="0"/>
              <a:t>AuthN</a:t>
            </a:r>
            <a:endParaRPr lang="en-US" sz="2400" dirty="0" smtClean="0"/>
          </a:p>
          <a:p>
            <a:pPr lvl="2"/>
            <a:endParaRPr lang="en-US" sz="2400" dirty="0"/>
          </a:p>
          <a:p>
            <a:pPr lvl="1"/>
            <a:r>
              <a:rPr lang="en-US" sz="2400" dirty="0" smtClean="0"/>
              <a:t>That one PEN test before deployment is NOT enough</a:t>
            </a:r>
          </a:p>
          <a:p>
            <a:pPr lvl="1"/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68422" y="2115100"/>
            <a:ext cx="376577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Security is a 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</a:t>
            </a:r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evel 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zero 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20754102">
            <a:off x="5803606" y="4720982"/>
            <a:ext cx="5695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It’s 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NEVER optional</a:t>
            </a:r>
          </a:p>
        </p:txBody>
      </p:sp>
    </p:spTree>
    <p:extLst>
      <p:ext uri="{BB962C8B-B14F-4D97-AF65-F5344CB8AC3E}">
        <p14:creationId xmlns:p14="http://schemas.microsoft.com/office/powerpoint/2010/main" val="67384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8: Clean Code Sessions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4932" b="15382"/>
          <a:stretch/>
        </p:blipFill>
        <p:spPr>
          <a:xfrm>
            <a:off x="1502453" y="1892679"/>
            <a:ext cx="9653227" cy="4275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19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8: Clean Code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Unconference Style</a:t>
            </a:r>
          </a:p>
          <a:p>
            <a:pPr lvl="2"/>
            <a:r>
              <a:rPr lang="en-US" sz="2400" dirty="0" smtClean="0"/>
              <a:t>Not just a moan-session</a:t>
            </a:r>
            <a:endParaRPr lang="en-US" sz="20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Everyone contributes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Invite Guests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err="1" smtClean="0"/>
              <a:t>Show’n’Tell</a:t>
            </a:r>
            <a:r>
              <a:rPr lang="en-US" sz="2400" dirty="0" smtClean="0"/>
              <a:t> </a:t>
            </a:r>
            <a:r>
              <a:rPr lang="en-US" sz="2400" b="1" i="1" u="sng" dirty="0" smtClean="0"/>
              <a:t>SOMETHING</a:t>
            </a:r>
            <a:r>
              <a:rPr lang="en-US" sz="2400" dirty="0" smtClean="0"/>
              <a:t> each session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39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9: It’s all about the money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418" y="2105622"/>
            <a:ext cx="5762388" cy="3826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9055" y="2115100"/>
            <a:ext cx="5077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 smtClean="0"/>
              <a:t>Do you know the</a:t>
            </a:r>
          </a:p>
          <a:p>
            <a:pPr algn="l"/>
            <a:endParaRPr lang="en-US" sz="4800" dirty="0" smtClean="0"/>
          </a:p>
          <a:p>
            <a:pPr algn="l"/>
            <a:endParaRPr lang="en-US" sz="4800" dirty="0" smtClean="0"/>
          </a:p>
          <a:p>
            <a:pPr algn="l"/>
            <a:endParaRPr lang="en-US" sz="4800" dirty="0"/>
          </a:p>
          <a:p>
            <a:pPr algn="l"/>
            <a:r>
              <a:rPr lang="en-US" sz="4800" dirty="0" smtClean="0"/>
              <a:t>of that feature?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819674" y="2594998"/>
            <a:ext cx="4778489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COST</a:t>
            </a:r>
            <a:endParaRPr lang="en-US" sz="1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483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9: It’s all about the money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Consider what things actually cost</a:t>
            </a:r>
            <a:r>
              <a:rPr lang="mr-IN" sz="2400" b="1" dirty="0" smtClean="0"/>
              <a:t>…</a:t>
            </a:r>
            <a:endParaRPr lang="en-GB" sz="2400" b="1" dirty="0" smtClean="0"/>
          </a:p>
          <a:p>
            <a:endParaRPr lang="en-GB" sz="2400" dirty="0"/>
          </a:p>
          <a:p>
            <a:r>
              <a:rPr lang="en-GB" sz="2400" dirty="0" smtClean="0"/>
              <a:t>”Yes, but let me work out the cost</a:t>
            </a:r>
            <a:r>
              <a:rPr lang="mr-IN" sz="2400" dirty="0" smtClean="0"/>
              <a:t>…</a:t>
            </a:r>
            <a:r>
              <a:rPr lang="en-GB" sz="2400" dirty="0" smtClean="0"/>
              <a:t>”</a:t>
            </a:r>
          </a:p>
          <a:p>
            <a:endParaRPr lang="en-GB" sz="2400" dirty="0"/>
          </a:p>
          <a:p>
            <a:r>
              <a:rPr lang="en-GB" sz="2400" dirty="0" smtClean="0"/>
              <a:t>Scaling up / out costs a lot</a:t>
            </a:r>
          </a:p>
          <a:p>
            <a:r>
              <a:rPr lang="en-GB" sz="2400" dirty="0" smtClean="0"/>
              <a:t> do you need to scale?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283" y="1845734"/>
            <a:ext cx="4853397" cy="44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2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GB" dirty="0"/>
              <a:t>10: K.I.S.A.L.A.P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21713" y="2088036"/>
            <a:ext cx="5440003" cy="3917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2312" y="2088036"/>
            <a:ext cx="6009235" cy="3888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097280" y="1791934"/>
            <a:ext cx="3451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Keep It Simple</a:t>
            </a:r>
            <a:r>
              <a:rPr lang="is-IS" sz="3600" dirty="0"/>
              <a:t>…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621859" y="5420696"/>
            <a:ext cx="3652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200"/>
              <a:t>As </a:t>
            </a:r>
            <a:r>
              <a:rPr lang="is-IS" sz="3200" dirty="0"/>
              <a:t>Long As Possible.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843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</a:t>
            </a:r>
            <a:r>
              <a:rPr lang="en-GB" dirty="0"/>
              <a:t>10: K.I.S.A.L.A.P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pPr lvl="1"/>
            <a:r>
              <a:rPr lang="en-US" sz="2400" dirty="0" smtClean="0"/>
              <a:t>Balance YAGNI vs Product Capability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Cost of putting off complexity vs Technical Debt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Reworking a prototype for Production Readiness &gt; Rewriting from scratch?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Don’t forget the end-game</a:t>
            </a:r>
          </a:p>
          <a:p>
            <a:pPr lvl="2"/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80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1</a:t>
            </a:r>
            <a:r>
              <a:rPr lang="en-US" sz="2800" dirty="0"/>
              <a:t> – </a:t>
            </a:r>
            <a:r>
              <a:rPr lang="en-US" sz="2800" dirty="0" smtClean="0"/>
              <a:t>Breakdown Requirements</a:t>
            </a:r>
          </a:p>
          <a:p>
            <a:r>
              <a:rPr lang="en-US" sz="2800" dirty="0" smtClean="0"/>
              <a:t>2</a:t>
            </a:r>
            <a:r>
              <a:rPr lang="en-US" sz="2800" dirty="0"/>
              <a:t> – </a:t>
            </a:r>
            <a:r>
              <a:rPr lang="en-US" sz="2800" dirty="0" smtClean="0"/>
              <a:t>Instrument your Software</a:t>
            </a:r>
          </a:p>
          <a:p>
            <a:r>
              <a:rPr lang="en-US" sz="2800" dirty="0" smtClean="0"/>
              <a:t>3</a:t>
            </a:r>
            <a:r>
              <a:rPr lang="en-US" sz="2800" dirty="0"/>
              <a:t> – </a:t>
            </a:r>
            <a:r>
              <a:rPr lang="en-US" sz="2800" dirty="0" smtClean="0"/>
              <a:t>Benchmark your Software</a:t>
            </a:r>
          </a:p>
          <a:p>
            <a:r>
              <a:rPr lang="en-US" sz="2800" dirty="0" smtClean="0"/>
              <a:t>4</a:t>
            </a:r>
            <a:r>
              <a:rPr lang="en-US" sz="2800" dirty="0"/>
              <a:t> – </a:t>
            </a:r>
            <a:r>
              <a:rPr lang="en-US" sz="2800" dirty="0" smtClean="0"/>
              <a:t>Track your Technical Debt</a:t>
            </a:r>
          </a:p>
          <a:p>
            <a:r>
              <a:rPr lang="en-US" sz="2800" dirty="0" smtClean="0"/>
              <a:t>5</a:t>
            </a:r>
            <a:r>
              <a:rPr lang="en-US" sz="2800" dirty="0"/>
              <a:t> – </a:t>
            </a:r>
            <a:r>
              <a:rPr lang="en-US" sz="2800" dirty="0" smtClean="0"/>
              <a:t>Ensure Production Ready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6</a:t>
            </a:r>
            <a:r>
              <a:rPr lang="en-US" sz="2800" dirty="0"/>
              <a:t> – </a:t>
            </a:r>
            <a:r>
              <a:rPr lang="en-US" sz="2800" dirty="0" smtClean="0"/>
              <a:t>Step </a:t>
            </a:r>
            <a:r>
              <a:rPr lang="en-US" sz="2800" b="1" i="1" u="sng" dirty="0" smtClean="0"/>
              <a:t>away</a:t>
            </a:r>
            <a:r>
              <a:rPr lang="en-US" sz="2800" dirty="0" smtClean="0"/>
              <a:t> from the Shiny</a:t>
            </a:r>
            <a:endParaRPr lang="en-US" sz="2800" dirty="0" smtClean="0"/>
          </a:p>
          <a:p>
            <a:r>
              <a:rPr lang="en-US" sz="2800" dirty="0" smtClean="0"/>
              <a:t>7</a:t>
            </a:r>
            <a:r>
              <a:rPr lang="en-US" sz="2800" dirty="0"/>
              <a:t> – </a:t>
            </a:r>
            <a:r>
              <a:rPr lang="en-US" sz="2800" dirty="0" smtClean="0"/>
              <a:t>Security is never optional</a:t>
            </a:r>
          </a:p>
          <a:p>
            <a:r>
              <a:rPr lang="en-US" sz="2800" dirty="0" smtClean="0"/>
              <a:t>8</a:t>
            </a:r>
            <a:r>
              <a:rPr lang="en-US" sz="2800" dirty="0"/>
              <a:t> – </a:t>
            </a:r>
            <a:r>
              <a:rPr lang="en-US" sz="2800" dirty="0" smtClean="0"/>
              <a:t>Have Clean Code sessions</a:t>
            </a:r>
          </a:p>
          <a:p>
            <a:r>
              <a:rPr lang="en-US" sz="2800" dirty="0" smtClean="0"/>
              <a:t>9</a:t>
            </a:r>
            <a:r>
              <a:rPr lang="en-US" sz="2800" dirty="0"/>
              <a:t> – </a:t>
            </a:r>
            <a:r>
              <a:rPr lang="en-US" sz="2800" dirty="0" smtClean="0"/>
              <a:t>Translate work into money</a:t>
            </a:r>
          </a:p>
          <a:p>
            <a:r>
              <a:rPr lang="en-US" sz="2800" dirty="0" smtClean="0"/>
              <a:t>10</a:t>
            </a:r>
            <a:r>
              <a:rPr lang="en-US" sz="2800" dirty="0"/>
              <a:t> – </a:t>
            </a:r>
            <a:r>
              <a:rPr lang="en-US" sz="2800" dirty="0" smtClean="0"/>
              <a:t>Keep It Simple</a:t>
            </a:r>
            <a:r>
              <a:rPr lang="mr-IN" sz="2800" dirty="0" smtClean="0"/>
              <a:t>…</a:t>
            </a:r>
            <a:r>
              <a:rPr lang="en-GB" sz="2800" dirty="0" smtClean="0"/>
              <a:t> </a:t>
            </a:r>
            <a:br>
              <a:rPr lang="en-GB" sz="2800" dirty="0" smtClean="0"/>
            </a:br>
            <a:r>
              <a:rPr lang="en-GB" sz="2800" dirty="0" smtClean="0"/>
              <a:t>	As Long As Possible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919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10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1 – Have Coding Standards</a:t>
            </a:r>
          </a:p>
          <a:p>
            <a:r>
              <a:rPr lang="en-US" sz="2800" dirty="0"/>
              <a:t>2 – Have Process &amp; Automation</a:t>
            </a:r>
          </a:p>
          <a:p>
            <a:r>
              <a:rPr lang="en-US" sz="2800" dirty="0"/>
              <a:t>3 – Use Personas</a:t>
            </a:r>
          </a:p>
          <a:p>
            <a:r>
              <a:rPr lang="en-US" sz="2800" dirty="0"/>
              <a:t>4 – Use Sketches</a:t>
            </a:r>
          </a:p>
          <a:p>
            <a:r>
              <a:rPr lang="en-US" sz="2800" dirty="0"/>
              <a:t>5 – </a:t>
            </a:r>
            <a:r>
              <a:rPr lang="en-US" sz="2800" dirty="0" err="1"/>
              <a:t>NuGet</a:t>
            </a:r>
            <a:r>
              <a:rPr lang="en-US" sz="2800" dirty="0"/>
              <a:t> all the things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6 – Handle Tech Debt</a:t>
            </a:r>
          </a:p>
          <a:p>
            <a:r>
              <a:rPr lang="en-US" sz="2800" dirty="0"/>
              <a:t>7 – Use MDDs &amp; POCs</a:t>
            </a:r>
          </a:p>
          <a:p>
            <a:r>
              <a:rPr lang="en-US" sz="2800" dirty="0"/>
              <a:t>8 – Drive Sprint Planning</a:t>
            </a:r>
          </a:p>
          <a:p>
            <a:r>
              <a:rPr lang="en-US" sz="2800" dirty="0"/>
              <a:t>9 – Listen, Appraise &amp; Decide</a:t>
            </a:r>
          </a:p>
          <a:p>
            <a:r>
              <a:rPr lang="en-US" sz="2800" dirty="0"/>
              <a:t>10 – Learn &amp; Share Continually</a:t>
            </a:r>
          </a:p>
        </p:txBody>
      </p:sp>
    </p:spTree>
    <p:extLst>
      <p:ext uri="{BB962C8B-B14F-4D97-AF65-F5344CB8AC3E}">
        <p14:creationId xmlns:p14="http://schemas.microsoft.com/office/powerpoint/2010/main" val="5575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124"/>
          <a:stretch/>
        </p:blipFill>
        <p:spPr>
          <a:xfrm>
            <a:off x="3480000" y="286603"/>
            <a:ext cx="8712000" cy="6040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11: Remember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8305" y="4110669"/>
            <a:ext cx="6460423" cy="2215991"/>
          </a:xfrm>
          <a:prstGeom prst="rect">
            <a:avLst/>
          </a:prstGeom>
          <a:noFill/>
          <a:effectLst>
            <a:glow rad="228600">
              <a:schemeClr val="bg1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3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Bad Ass!</a:t>
            </a:r>
          </a:p>
        </p:txBody>
      </p:sp>
      <p:sp>
        <p:nvSpPr>
          <p:cNvPr id="7" name="Rectangle 6"/>
          <p:cNvSpPr/>
          <p:nvPr/>
        </p:nvSpPr>
        <p:spPr>
          <a:xfrm rot="19984534">
            <a:off x="269465" y="250236"/>
            <a:ext cx="14205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Old!</a:t>
            </a:r>
          </a:p>
        </p:txBody>
      </p:sp>
    </p:spTree>
    <p:extLst>
      <p:ext uri="{BB962C8B-B14F-4D97-AF65-F5344CB8AC3E}">
        <p14:creationId xmlns:p14="http://schemas.microsoft.com/office/powerpoint/2010/main" val="91373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81362" y="-104639"/>
            <a:ext cx="2638864" cy="64479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13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318863" y="213860"/>
            <a:ext cx="33349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Questions?</a:t>
            </a:r>
            <a:endParaRPr lang="en-GB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99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 </a:t>
            </a:r>
            <a:r>
              <a:rPr lang="en-US" b="1" i="1" dirty="0"/>
              <a:t>more</a:t>
            </a:r>
            <a:r>
              <a:rPr lang="en-US" dirty="0"/>
              <a:t>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need to do to succeed as a Tech lead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1" y="5464214"/>
            <a:ext cx="3060700" cy="71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6939" y="369207"/>
            <a:ext cx="30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Joel Hammond-Turner</a:t>
            </a:r>
          </a:p>
          <a:p>
            <a:r>
              <a:rPr lang="en-US" b="1" dirty="0"/>
              <a:t>@</a:t>
            </a:r>
            <a:r>
              <a:rPr lang="en-US" b="1" dirty="0" err="1"/>
              <a:t>Rammesses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85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Sponsors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77" y="1902563"/>
            <a:ext cx="5173714" cy="1724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8"/>
          <a:stretch/>
        </p:blipFill>
        <p:spPr>
          <a:xfrm>
            <a:off x="435736" y="4679180"/>
            <a:ext cx="2381250" cy="18976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7" b="31118"/>
          <a:stretch/>
        </p:blipFill>
        <p:spPr>
          <a:xfrm>
            <a:off x="5548170" y="5499538"/>
            <a:ext cx="2695575" cy="9052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97" y="5545923"/>
            <a:ext cx="2494147" cy="699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61" y="1349611"/>
            <a:ext cx="4443227" cy="97694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43274" y="5029200"/>
            <a:ext cx="104179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1" b="6955"/>
          <a:stretch/>
        </p:blipFill>
        <p:spPr>
          <a:xfrm>
            <a:off x="10222361" y="421999"/>
            <a:ext cx="1494724" cy="12768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4" y="3343357"/>
            <a:ext cx="2438405" cy="1755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4" y="1579056"/>
            <a:ext cx="3655160" cy="1558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27" y="3608730"/>
            <a:ext cx="3484227" cy="1428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45" y="5703639"/>
            <a:ext cx="3585103" cy="4970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480" y="2291293"/>
            <a:ext cx="3526292" cy="17631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97" y="3995808"/>
            <a:ext cx="4413875" cy="7413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31092" r="9605" b="30416"/>
          <a:stretch/>
        </p:blipFill>
        <p:spPr>
          <a:xfrm>
            <a:off x="6020559" y="184328"/>
            <a:ext cx="3965135" cy="131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1: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53" y="0"/>
            <a:ext cx="6479241" cy="62525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547" y="14802"/>
            <a:ext cx="6516347" cy="6317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70" y="139066"/>
            <a:ext cx="4666917" cy="60395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5111" y="2023962"/>
            <a:ext cx="5077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/>
              <a:t>Break down your</a:t>
            </a:r>
          </a:p>
          <a:p>
            <a:pPr algn="l"/>
            <a:r>
              <a:rPr lang="en-US" sz="48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98220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1: Break down your Requirements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80" y="1931089"/>
            <a:ext cx="6689782" cy="42254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3463" y="1931089"/>
            <a:ext cx="463463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Implement Quick Search</a:t>
            </a:r>
          </a:p>
          <a:p>
            <a:endParaRPr lang="en-US" dirty="0"/>
          </a:p>
          <a:p>
            <a:r>
              <a:rPr lang="en-US" dirty="0" smtClean="0"/>
              <a:t>Create Web App (</a:t>
            </a:r>
            <a:r>
              <a:rPr lang="en-US" dirty="0" err="1" smtClean="0"/>
              <a:t>inc</a:t>
            </a:r>
            <a:r>
              <a:rPr lang="en-US" dirty="0" smtClean="0"/>
              <a:t> build &amp; deployment)</a:t>
            </a:r>
          </a:p>
          <a:p>
            <a:r>
              <a:rPr lang="en-US" dirty="0" smtClean="0"/>
              <a:t>Search page (controller / view)</a:t>
            </a:r>
          </a:p>
          <a:p>
            <a:r>
              <a:rPr lang="en-US" dirty="0"/>
              <a:t>	</a:t>
            </a:r>
            <a:r>
              <a:rPr lang="en-US" dirty="0" smtClean="0"/>
              <a:t>Authorization restriction</a:t>
            </a:r>
          </a:p>
          <a:p>
            <a:r>
              <a:rPr lang="en-US" dirty="0" smtClean="0"/>
              <a:t>Tabs on Search Page</a:t>
            </a:r>
          </a:p>
          <a:p>
            <a:r>
              <a:rPr lang="en-US" dirty="0"/>
              <a:t>	</a:t>
            </a:r>
            <a:r>
              <a:rPr lang="en-US" dirty="0" smtClean="0"/>
              <a:t>Authorization restrictions</a:t>
            </a:r>
          </a:p>
          <a:p>
            <a:r>
              <a:rPr lang="en-US" dirty="0" smtClean="0"/>
              <a:t>Search box</a:t>
            </a:r>
          </a:p>
          <a:p>
            <a:r>
              <a:rPr lang="en-US" dirty="0" smtClean="0"/>
              <a:t>Type-and-show-Summary (dummy API)</a:t>
            </a:r>
          </a:p>
          <a:p>
            <a:r>
              <a:rPr lang="en-US" dirty="0" smtClean="0"/>
              <a:t>Type-and-show-Summary API</a:t>
            </a:r>
          </a:p>
          <a:p>
            <a:r>
              <a:rPr lang="en-US" dirty="0"/>
              <a:t>	</a:t>
            </a:r>
            <a:r>
              <a:rPr lang="en-US" dirty="0" smtClean="0"/>
              <a:t>(depends on Search Engine)</a:t>
            </a:r>
          </a:p>
          <a:p>
            <a:r>
              <a:rPr lang="en-US" dirty="0" smtClean="0"/>
              <a:t>Search button &amp; View Results link</a:t>
            </a:r>
          </a:p>
          <a:p>
            <a:r>
              <a:rPr lang="en-US" dirty="0"/>
              <a:t>	</a:t>
            </a:r>
            <a:r>
              <a:rPr lang="en-US" dirty="0" smtClean="0"/>
              <a:t>Log search query for audit</a:t>
            </a:r>
          </a:p>
          <a:p>
            <a:r>
              <a:rPr lang="en-US" dirty="0" smtClean="0"/>
              <a:t>Browse All link</a:t>
            </a:r>
          </a:p>
          <a:p>
            <a:r>
              <a:rPr lang="en-US" dirty="0"/>
              <a:t>	</a:t>
            </a:r>
            <a:r>
              <a:rPr lang="en-US" dirty="0" smtClean="0"/>
              <a:t>Log usage for audit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1: Break down your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Bite-sized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i="1" u="sng" dirty="0" smtClean="0"/>
              <a:t>NOT</a:t>
            </a:r>
            <a:r>
              <a:rPr lang="en-US" sz="2400" dirty="0" smtClean="0"/>
              <a:t> snack or meal-sized PBIs</a:t>
            </a:r>
          </a:p>
          <a:p>
            <a:pPr lvl="2"/>
            <a:r>
              <a:rPr lang="en-US" sz="2400" dirty="0" smtClean="0"/>
              <a:t>From a Developer’s perspective</a:t>
            </a:r>
          </a:p>
          <a:p>
            <a:pPr lvl="2"/>
            <a:endParaRPr lang="en-US" sz="2400" dirty="0" smtClean="0"/>
          </a:p>
          <a:p>
            <a:pPr lvl="1"/>
            <a:r>
              <a:rPr lang="en-US" sz="2400" dirty="0" smtClean="0"/>
              <a:t>Business Analysts think in Features, not PBIs</a:t>
            </a:r>
          </a:p>
          <a:p>
            <a:pPr lvl="2"/>
            <a:r>
              <a:rPr lang="en-US" sz="2400" dirty="0" smtClean="0"/>
              <a:t>Don’t get distracted by implementation details at Feature level</a:t>
            </a:r>
          </a:p>
          <a:p>
            <a:pPr lvl="2"/>
            <a:endParaRPr lang="en-US" sz="2400" dirty="0" smtClean="0"/>
          </a:p>
          <a:p>
            <a:pPr lvl="1"/>
            <a:r>
              <a:rPr lang="en-US" sz="2400" dirty="0" smtClean="0"/>
              <a:t>You’re building it, YOU break it down</a:t>
            </a:r>
          </a:p>
          <a:p>
            <a:pPr lvl="1"/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3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2: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1" y="1845734"/>
            <a:ext cx="11578924" cy="4368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29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86063" y="1834348"/>
            <a:ext cx="7267098" cy="43933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2: Instrumentation</a:t>
            </a:r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3" y="2100802"/>
            <a:ext cx="7187344" cy="4126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063" y="1827421"/>
            <a:ext cx="6998073" cy="4271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044" y="1936979"/>
            <a:ext cx="7021365" cy="42907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044" y="1834348"/>
            <a:ext cx="7021365" cy="43933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11" y="1892679"/>
            <a:ext cx="5780050" cy="433503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97280" y="2010741"/>
            <a:ext cx="10240081" cy="3761138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What to capture?</a:t>
            </a:r>
          </a:p>
          <a:p>
            <a:r>
              <a:rPr lang="en-US" dirty="0" smtClean="0"/>
              <a:t>Counters </a:t>
            </a:r>
            <a:r>
              <a:rPr lang="en-US" dirty="0"/>
              <a:t>– </a:t>
            </a:r>
            <a:r>
              <a:rPr lang="en-US" dirty="0" smtClean="0"/>
              <a:t>Incrementing  or</a:t>
            </a:r>
            <a:br>
              <a:rPr lang="en-US" dirty="0" smtClean="0"/>
            </a:br>
            <a:r>
              <a:rPr lang="en-US" dirty="0" smtClean="0"/>
              <a:t>	Decrementing counts</a:t>
            </a:r>
          </a:p>
          <a:p>
            <a:r>
              <a:rPr lang="en-US" dirty="0" smtClean="0"/>
              <a:t>Gauges – Instantaneous Values</a:t>
            </a:r>
          </a:p>
          <a:p>
            <a:r>
              <a:rPr lang="en-US" dirty="0" smtClean="0"/>
              <a:t>Meters – Rates of events</a:t>
            </a:r>
          </a:p>
          <a:p>
            <a:r>
              <a:rPr lang="en-US" dirty="0" smtClean="0"/>
              <a:t>Histograms – Distribution of </a:t>
            </a:r>
            <a:br>
              <a:rPr lang="en-US" dirty="0" smtClean="0"/>
            </a:br>
            <a:r>
              <a:rPr lang="en-US" dirty="0" smtClean="0"/>
              <a:t>	stream values</a:t>
            </a:r>
          </a:p>
          <a:p>
            <a:r>
              <a:rPr lang="en-US" dirty="0" smtClean="0"/>
              <a:t>Timers – How long did a code </a:t>
            </a:r>
            <a:br>
              <a:rPr lang="en-US" dirty="0" smtClean="0"/>
            </a:br>
            <a:r>
              <a:rPr lang="en-US" dirty="0" smtClean="0"/>
              <a:t>	block take to execute?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 2: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15100"/>
            <a:ext cx="3562402" cy="3753994"/>
          </a:xfrm>
        </p:spPr>
        <p:txBody>
          <a:bodyPr>
            <a:normAutofit/>
          </a:bodyPr>
          <a:lstStyle/>
          <a:p>
            <a:r>
              <a:rPr lang="en-US" sz="2800" b="1" dirty="0" err="1" smtClean="0"/>
              <a:t>Visualise</a:t>
            </a:r>
            <a:r>
              <a:rPr lang="en-US" sz="2800" b="1" dirty="0" smtClean="0"/>
              <a:t> your metrics</a:t>
            </a:r>
          </a:p>
          <a:p>
            <a:endParaRPr lang="en-US" sz="2400" dirty="0"/>
          </a:p>
          <a:p>
            <a:pPr lvl="1"/>
            <a:r>
              <a:rPr lang="en-US" sz="2200" dirty="0" smtClean="0"/>
              <a:t>Ask questions about your software.</a:t>
            </a:r>
          </a:p>
          <a:p>
            <a:pPr lvl="1"/>
            <a:r>
              <a:rPr lang="en-US" sz="2200" dirty="0" smtClean="0"/>
              <a:t>Answer</a:t>
            </a:r>
            <a:r>
              <a:rPr lang="en-US" sz="2200" dirty="0"/>
              <a:t> </a:t>
            </a:r>
            <a:r>
              <a:rPr lang="en-US" sz="2200" dirty="0" smtClean="0"/>
              <a:t>them visually.</a:t>
            </a:r>
          </a:p>
          <a:p>
            <a:pPr lvl="1"/>
            <a:r>
              <a:rPr lang="en-US" sz="2200" dirty="0" smtClean="0"/>
              <a:t>Make them available.</a:t>
            </a:r>
          </a:p>
          <a:p>
            <a:pPr lvl="1"/>
            <a:endParaRPr lang="en-US" sz="2200" dirty="0" smtClean="0"/>
          </a:p>
          <a:p>
            <a:endParaRPr lang="en-US" sz="2400" b="1" dirty="0" smtClean="0"/>
          </a:p>
        </p:txBody>
      </p:sp>
      <p:sp>
        <p:nvSpPr>
          <p:cNvPr id="4" name="Rectangle 3"/>
          <p:cNvSpPr/>
          <p:nvPr/>
        </p:nvSpPr>
        <p:spPr>
          <a:xfrm rot="19984534">
            <a:off x="115352" y="250236"/>
            <a:ext cx="172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New!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82" y="1957622"/>
            <a:ext cx="7333902" cy="4120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 rot="20759865">
            <a:off x="1500058" y="4325167"/>
            <a:ext cx="27568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DASHBOARD </a:t>
            </a:r>
            <a:b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ALL THE </a:t>
            </a:r>
            <a:b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THINGS!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34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2841</TotalTime>
  <Words>907</Words>
  <Application>Microsoft Macintosh PowerPoint</Application>
  <PresentationFormat>Widescreen</PresentationFormat>
  <Paragraphs>285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Mangal</vt:lpstr>
      <vt:lpstr>Wingdings</vt:lpstr>
      <vt:lpstr>Retrospect</vt:lpstr>
      <vt:lpstr>Sponsors</vt:lpstr>
      <vt:lpstr>10 more things</vt:lpstr>
      <vt:lpstr>The Original 10 Things</vt:lpstr>
      <vt:lpstr>Thing 1: …</vt:lpstr>
      <vt:lpstr>Thing 1: Break down your Requirements</vt:lpstr>
      <vt:lpstr>Thing 1: Break down your Requirements</vt:lpstr>
      <vt:lpstr>Thing 2: Instrumentation</vt:lpstr>
      <vt:lpstr>Thing 2: Instrumentation</vt:lpstr>
      <vt:lpstr>Thing 2: Instrumentation</vt:lpstr>
      <vt:lpstr>Thing 2: Instrumentation</vt:lpstr>
      <vt:lpstr>Thing 3: …</vt:lpstr>
      <vt:lpstr>Thing 3: Benchmark Performance</vt:lpstr>
      <vt:lpstr>Thing 3: Benchmark Performance</vt:lpstr>
      <vt:lpstr>Thing 3: Benchmark Performance</vt:lpstr>
      <vt:lpstr>Thing 4: …</vt:lpstr>
      <vt:lpstr>Thing 4: Track your Technical Debt</vt:lpstr>
      <vt:lpstr>Thing 5: …</vt:lpstr>
      <vt:lpstr>Thing 5: Production Readiness</vt:lpstr>
      <vt:lpstr>Thing 6: …</vt:lpstr>
      <vt:lpstr>Thing 6: Step away from the Shiny thing…</vt:lpstr>
      <vt:lpstr>Thing 7: Security, Security, Security</vt:lpstr>
      <vt:lpstr>Thing 7: Security, Security, Security</vt:lpstr>
      <vt:lpstr>Thing 8: Clean Code Sessions</vt:lpstr>
      <vt:lpstr>Thing 8: Clean Code Sessions</vt:lpstr>
      <vt:lpstr>Thing 9: It’s all about the money…</vt:lpstr>
      <vt:lpstr>Thing 9: It’s all about the money…</vt:lpstr>
      <vt:lpstr>Thing 10: K.I.S.A.L.A.P</vt:lpstr>
      <vt:lpstr>Thing 10: K.I.S.A.L.A.P</vt:lpstr>
      <vt:lpstr>In Summary</vt:lpstr>
      <vt:lpstr>Thing 11: Remember…</vt:lpstr>
      <vt:lpstr>PowerPoint Presentation</vt:lpstr>
      <vt:lpstr>10 more things</vt:lpstr>
      <vt:lpstr>Sponsors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more things</dc:title>
  <dc:creator>Joel Hammond-Turner</dc:creator>
  <cp:lastModifiedBy>Joel Hammond-Turner</cp:lastModifiedBy>
  <cp:revision>36</cp:revision>
  <dcterms:created xsi:type="dcterms:W3CDTF">2016-09-25T13:15:49Z</dcterms:created>
  <dcterms:modified xsi:type="dcterms:W3CDTF">2016-10-01T08:07:51Z</dcterms:modified>
</cp:coreProperties>
</file>